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5" autoAdjust="0"/>
    <p:restoredTop sz="94660"/>
  </p:normalViewPr>
  <p:slideViewPr>
    <p:cSldViewPr snapToGrid="0">
      <p:cViewPr varScale="1">
        <p:scale>
          <a:sx n="72" d="100"/>
          <a:sy n="7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3181486270"/>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3942811071"/>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2102121233"/>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82716349"/>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2314520678"/>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3549679859"/>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328729490"/>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1730532558"/>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4137420027"/>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3861060626"/>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EFEA91-197C-4A29-B761-AF8903684D48}" type="datetimeFigureOut">
              <a:rPr lang="en-US" smtClean="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CEB21-95B2-4234-9824-DDDD36C6A695}" type="slidenum">
              <a:rPr lang="en-US" smtClean="0"/>
              <a:t>‹#›</a:t>
            </a:fld>
            <a:endParaRPr lang="en-US" dirty="0"/>
          </a:p>
        </p:txBody>
      </p:sp>
    </p:spTree>
    <p:extLst>
      <p:ext uri="{BB962C8B-B14F-4D97-AF65-F5344CB8AC3E}">
        <p14:creationId xmlns:p14="http://schemas.microsoft.com/office/powerpoint/2010/main" val="184804094"/>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FEA91-197C-4A29-B761-AF8903684D48}" type="datetimeFigureOut">
              <a:rPr lang="en-US" smtClean="0"/>
              <a:t>2/22/2019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CEB21-95B2-4234-9824-DDDD36C6A695}" type="slidenum">
              <a:rPr lang="en-US" smtClean="0"/>
              <a:t>‹#›</a:t>
            </a:fld>
            <a:endParaRPr lang="en-US" dirty="0"/>
          </a:p>
        </p:txBody>
      </p:sp>
    </p:spTree>
    <p:extLst>
      <p:ext uri="{BB962C8B-B14F-4D97-AF65-F5344CB8AC3E}">
        <p14:creationId xmlns:p14="http://schemas.microsoft.com/office/powerpoint/2010/main" val="1995397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cid:image001.jpg@01D3677B.EC6CADA0"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hyperlink" Target="mailto:simplygreengardenbox@gmail.com"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4321" y="0"/>
            <a:ext cx="12137679" cy="6925901"/>
          </a:xfrm>
          <a:prstGeom prst="rect">
            <a:avLst/>
          </a:prstGeom>
          <a:solidFill>
            <a:schemeClr val="accent6"/>
          </a:solidFill>
          <a:ln w="76200">
            <a:solidFill>
              <a:schemeClr val="accent6">
                <a:lumMod val="75000"/>
              </a:schemeClr>
            </a:solidFill>
          </a:ln>
        </p:spPr>
        <p:txBody>
          <a:bodyPr wrap="square" rtlCol="0">
            <a:spAutoFit/>
          </a:bodyPr>
          <a:lstStyle/>
          <a:p>
            <a:endParaRPr lang="en-US" dirty="0"/>
          </a:p>
        </p:txBody>
      </p:sp>
      <p:sp>
        <p:nvSpPr>
          <p:cNvPr id="2" name="Title 1"/>
          <p:cNvSpPr>
            <a:spLocks noGrp="1"/>
          </p:cNvSpPr>
          <p:nvPr>
            <p:ph type="ctrTitle"/>
          </p:nvPr>
        </p:nvSpPr>
        <p:spPr>
          <a:xfrm>
            <a:off x="54322" y="-25798"/>
            <a:ext cx="12083358" cy="2956941"/>
          </a:xfrm>
        </p:spPr>
        <p:txBody>
          <a:bodyPr>
            <a:normAutofit/>
          </a:bodyPr>
          <a:lstStyle/>
          <a:p>
            <a:r>
              <a:rPr lang="en-US" sz="8000" dirty="0">
                <a:solidFill>
                  <a:schemeClr val="accent6">
                    <a:lumMod val="75000"/>
                  </a:schemeClr>
                </a:solidFill>
                <a:latin typeface="AR JULIAN" panose="02000000000000000000" pitchFamily="2" charset="0"/>
              </a:rPr>
              <a:t>   </a:t>
            </a:r>
            <a:r>
              <a:rPr lang="en-US" sz="8000" dirty="0">
                <a:solidFill>
                  <a:schemeClr val="accent6">
                    <a:lumMod val="50000"/>
                  </a:schemeClr>
                </a:solidFill>
                <a:latin typeface="AR JULIAN" panose="02000000000000000000" pitchFamily="2" charset="0"/>
              </a:rPr>
              <a:t>SIMPLY GREEN RAISED  </a:t>
            </a:r>
            <a:br>
              <a:rPr lang="en-US" sz="8000" dirty="0">
                <a:solidFill>
                  <a:schemeClr val="accent6">
                    <a:lumMod val="50000"/>
                  </a:schemeClr>
                </a:solidFill>
                <a:latin typeface="AR JULIAN" panose="02000000000000000000" pitchFamily="2" charset="0"/>
              </a:rPr>
            </a:br>
            <a:r>
              <a:rPr lang="en-US" sz="8000" dirty="0">
                <a:solidFill>
                  <a:schemeClr val="accent6">
                    <a:lumMod val="50000"/>
                  </a:schemeClr>
                </a:solidFill>
                <a:latin typeface="AR JULIAN" panose="02000000000000000000" pitchFamily="2" charset="0"/>
              </a:rPr>
              <a:t>     GARDEN BOX</a:t>
            </a:r>
          </a:p>
        </p:txBody>
      </p:sp>
      <p:sp>
        <p:nvSpPr>
          <p:cNvPr id="3" name="Subtitle 2"/>
          <p:cNvSpPr>
            <a:spLocks noGrp="1"/>
          </p:cNvSpPr>
          <p:nvPr>
            <p:ph type="subTitle" idx="1"/>
          </p:nvPr>
        </p:nvSpPr>
        <p:spPr>
          <a:xfrm>
            <a:off x="3476531" y="3736939"/>
            <a:ext cx="5272252" cy="2383166"/>
          </a:xfrm>
        </p:spPr>
        <p:txBody>
          <a:bodyPr>
            <a:normAutofit/>
          </a:bodyPr>
          <a:lstStyle/>
          <a:p>
            <a:endParaRPr lang="en-US" sz="4000" dirty="0">
              <a:solidFill>
                <a:schemeClr val="accent6">
                  <a:lumMod val="75000"/>
                </a:schemeClr>
              </a:solidFill>
              <a:latin typeface="AR JULIAN" panose="02000000000000000000" pitchFamily="2" charset="0"/>
            </a:endParaRPr>
          </a:p>
          <a:p>
            <a:r>
              <a:rPr lang="en-US" sz="5000" dirty="0">
                <a:solidFill>
                  <a:schemeClr val="accent6">
                    <a:lumMod val="75000"/>
                  </a:schemeClr>
                </a:solidFill>
                <a:latin typeface="AR JULIAN" panose="02000000000000000000" pitchFamily="2" charset="0"/>
              </a:rPr>
              <a:t> </a:t>
            </a:r>
            <a:r>
              <a:rPr lang="en-US" sz="5000" dirty="0">
                <a:solidFill>
                  <a:schemeClr val="accent6">
                    <a:lumMod val="50000"/>
                  </a:schemeClr>
                </a:solidFill>
                <a:latin typeface="AR JULIAN" panose="02000000000000000000" pitchFamily="2" charset="0"/>
              </a:rPr>
              <a:t>  </a:t>
            </a:r>
          </a:p>
          <a:p>
            <a:endParaRPr lang="en-US" sz="5000" dirty="0">
              <a:solidFill>
                <a:schemeClr val="accent6">
                  <a:lumMod val="50000"/>
                </a:schemeClr>
              </a:solidFill>
              <a:latin typeface="AR JULIAN" panose="02000000000000000000" pitchFamily="2" charset="0"/>
            </a:endParaRPr>
          </a:p>
        </p:txBody>
      </p:sp>
      <p:sp>
        <p:nvSpPr>
          <p:cNvPr id="7" name="TextBox 6"/>
          <p:cNvSpPr txBox="1"/>
          <p:nvPr/>
        </p:nvSpPr>
        <p:spPr>
          <a:xfrm flipH="1">
            <a:off x="13030901" y="554769"/>
            <a:ext cx="769174" cy="374403"/>
          </a:xfrm>
          <a:prstGeom prst="rect">
            <a:avLst/>
          </a:prstGeom>
          <a:noFill/>
        </p:spPr>
        <p:txBody>
          <a:bodyPr wrap="square" rtlCol="0">
            <a:spAutoFit/>
          </a:bodyPr>
          <a:lstStyle/>
          <a:p>
            <a:endParaRPr lang="en-US" dirty="0"/>
          </a:p>
        </p:txBody>
      </p:sp>
      <p:sp>
        <p:nvSpPr>
          <p:cNvPr id="23" name="TextBox 22"/>
          <p:cNvSpPr txBox="1"/>
          <p:nvPr/>
        </p:nvSpPr>
        <p:spPr>
          <a:xfrm>
            <a:off x="7466328" y="3835018"/>
            <a:ext cx="4418090" cy="369332"/>
          </a:xfrm>
          <a:prstGeom prst="rect">
            <a:avLst/>
          </a:prstGeom>
          <a:noFill/>
        </p:spPr>
        <p:txBody>
          <a:bodyPr wrap="square" rtlCol="0">
            <a:spAutoFit/>
          </a:bodyPr>
          <a:lstStyle/>
          <a:p>
            <a:endParaRPr lang="en-US" dirty="0">
              <a:solidFill>
                <a:schemeClr val="accent6">
                  <a:lumMod val="50000"/>
                </a:schemeClr>
              </a:solidFill>
            </a:endParaRPr>
          </a:p>
        </p:txBody>
      </p:sp>
      <p:sp>
        <p:nvSpPr>
          <p:cNvPr id="25" name="TextBox 24"/>
          <p:cNvSpPr txBox="1"/>
          <p:nvPr/>
        </p:nvSpPr>
        <p:spPr>
          <a:xfrm>
            <a:off x="15507078" y="8454220"/>
            <a:ext cx="4418090" cy="2645094"/>
          </a:xfrm>
          <a:prstGeom prst="rect">
            <a:avLst/>
          </a:prstGeom>
          <a:noFill/>
        </p:spPr>
        <p:txBody>
          <a:bodyPr wrap="square" rtlCol="0">
            <a:spAutoFit/>
          </a:bodyPr>
          <a:lstStyle/>
          <a:p>
            <a:endParaRPr lang="en-US" dirty="0"/>
          </a:p>
        </p:txBody>
      </p:sp>
      <p:pic>
        <p:nvPicPr>
          <p:cNvPr id="26" name="F2F51AB9-2F8A-48FC-9219-05F801AA7801" descr="F2F51AB9-2F8A-48FC-9219-05F801AA7801"/>
          <p:cNvPicPr>
            <a:picLocks noChangeAspect="1" noChangeArrowheads="1"/>
          </p:cNvPicPr>
          <p:nvPr/>
        </p:nvPicPr>
        <p:blipFill rotWithShape="1">
          <a:blip r:embed="rId2">
            <a:extLst>
              <a:ext uri="{28A0092B-C50C-407E-A947-70E740481C1C}">
                <a14:useLocalDpi xmlns:a14="http://schemas.microsoft.com/office/drawing/2010/main" val="0"/>
              </a:ext>
            </a:extLst>
          </a:blip>
          <a:srcRect l="12703" t="4087" r="12542"/>
          <a:stretch/>
        </p:blipFill>
        <p:spPr bwMode="auto">
          <a:xfrm>
            <a:off x="8388915" y="4302429"/>
            <a:ext cx="3592134" cy="2341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3338" t="11983" b="17146"/>
          <a:stretch/>
        </p:blipFill>
        <p:spPr>
          <a:xfrm>
            <a:off x="4391951" y="4302429"/>
            <a:ext cx="3408098" cy="2327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98231" y="4302429"/>
            <a:ext cx="3285818" cy="2341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6428432"/>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621" y="-2773722"/>
            <a:ext cx="12185014" cy="9111695"/>
          </a:xfrm>
          <a:prstGeom prst="rect">
            <a:avLst/>
          </a:prstGeom>
          <a:solidFill>
            <a:schemeClr val="accent6">
              <a:lumMod val="60000"/>
              <a:lumOff val="40000"/>
            </a:schemeClr>
          </a:solidFill>
          <a:ln w="57150">
            <a:solidFill>
              <a:schemeClr val="accent6">
                <a:lumMod val="50000"/>
              </a:schemeClr>
            </a:solidFill>
          </a:ln>
        </p:spPr>
        <p:txBody>
          <a:bodyPr wrap="square" rtlCol="0">
            <a:spAutoFit/>
          </a:bodyPr>
          <a:lstStyle/>
          <a:p>
            <a:endParaRPr lang="en-US" dirty="0"/>
          </a:p>
        </p:txBody>
      </p:sp>
      <p:sp>
        <p:nvSpPr>
          <p:cNvPr id="7" name="TextBox 6"/>
          <p:cNvSpPr txBox="1"/>
          <p:nvPr/>
        </p:nvSpPr>
        <p:spPr>
          <a:xfrm>
            <a:off x="330449" y="-1722361"/>
            <a:ext cx="11479794" cy="707886"/>
          </a:xfrm>
          <a:prstGeom prst="rect">
            <a:avLst/>
          </a:prstGeom>
          <a:noFill/>
          <a:ln>
            <a:noFill/>
          </a:ln>
        </p:spPr>
        <p:txBody>
          <a:bodyPr wrap="square" rtlCol="0">
            <a:spAutoFit/>
          </a:bodyPr>
          <a:lstStyle/>
          <a:p>
            <a:pPr algn="ctr"/>
            <a:r>
              <a:rPr lang="en-US" sz="4000" dirty="0">
                <a:solidFill>
                  <a:schemeClr val="accent6">
                    <a:lumMod val="50000"/>
                  </a:schemeClr>
                </a:solidFill>
                <a:latin typeface="Arial" panose="020B0604020202020204" pitchFamily="34" charset="0"/>
                <a:cs typeface="Arial" panose="020B0604020202020204" pitchFamily="34" charset="0"/>
              </a:rPr>
              <a:t>WHAT IS A RAISED GARDEN BOX?</a:t>
            </a:r>
          </a:p>
        </p:txBody>
      </p:sp>
      <p:sp>
        <p:nvSpPr>
          <p:cNvPr id="9" name="TextBox 8"/>
          <p:cNvSpPr txBox="1"/>
          <p:nvPr/>
        </p:nvSpPr>
        <p:spPr>
          <a:xfrm>
            <a:off x="330449" y="-480031"/>
            <a:ext cx="4065006" cy="4247317"/>
          </a:xfrm>
          <a:prstGeom prst="rect">
            <a:avLst/>
          </a:prstGeom>
          <a:noFill/>
        </p:spPr>
        <p:txBody>
          <a:bodyPr wrap="square" rtlCol="0">
            <a:spAutoFit/>
          </a:bodyPr>
          <a:lstStyle/>
          <a:p>
            <a:r>
              <a:rPr lang="en-US" dirty="0"/>
              <a:t>The Raised Garden Box is a garden planted on an elevated surface. The box comes with it’s own soil and it is installed on your property as directed by you.</a:t>
            </a:r>
          </a:p>
          <a:p>
            <a:endParaRPr lang="en-US" dirty="0"/>
          </a:p>
          <a:p>
            <a:r>
              <a:rPr lang="en-US" dirty="0"/>
              <a:t>It is constructed in a smaller space and designed to require less time and maintenance, necessary for the traditional vegetable gardens.</a:t>
            </a:r>
          </a:p>
          <a:p>
            <a:endParaRPr lang="en-US" dirty="0"/>
          </a:p>
          <a:p>
            <a:r>
              <a:rPr lang="en-US" dirty="0"/>
              <a:t>You provide your own stems, seeds and  watch it grown.</a:t>
            </a:r>
          </a:p>
          <a:p>
            <a:r>
              <a:rPr lang="en-US" dirty="0"/>
              <a:t>Your vegetables and herbs harvested from  from your garden to your table.”</a:t>
            </a:r>
          </a:p>
          <a:p>
            <a:endParaRPr lang="en-US" dirty="0"/>
          </a:p>
        </p:txBody>
      </p:sp>
      <p:sp>
        <p:nvSpPr>
          <p:cNvPr id="10" name="TextBox 9"/>
          <p:cNvSpPr txBox="1"/>
          <p:nvPr/>
        </p:nvSpPr>
        <p:spPr>
          <a:xfrm>
            <a:off x="4552433" y="-427425"/>
            <a:ext cx="3426216" cy="646331"/>
          </a:xfrm>
          <a:prstGeom prst="rect">
            <a:avLst/>
          </a:prstGeom>
          <a:noFill/>
        </p:spPr>
        <p:txBody>
          <a:bodyPr wrap="square" rtlCol="0">
            <a:spAutoFit/>
          </a:bodyPr>
          <a:lstStyle/>
          <a:p>
            <a:r>
              <a:rPr lang="en-US" dirty="0"/>
              <a:t>This Garden Box is designed without a protective netting.</a:t>
            </a:r>
          </a:p>
        </p:txBody>
      </p:sp>
      <p:pic>
        <p:nvPicPr>
          <p:cNvPr id="11" name="Picture 10" descr="C:\Users\Cazella\AppData\Local\Microsoft\Windows\INetCache\Content.Word\IMG_0943.jpg"/>
          <p:cNvPicPr/>
          <p:nvPr/>
        </p:nvPicPr>
        <p:blipFill rotWithShape="1">
          <a:blip r:embed="rId2">
            <a:extLst>
              <a:ext uri="{28A0092B-C50C-407E-A947-70E740481C1C}">
                <a14:useLocalDpi xmlns:a14="http://schemas.microsoft.com/office/drawing/2010/main" val="0"/>
              </a:ext>
            </a:extLst>
          </a:blip>
          <a:srcRect l="26445" t="41869" r="31884" b="25235"/>
          <a:stretch/>
        </p:blipFill>
        <p:spPr bwMode="auto">
          <a:xfrm>
            <a:off x="4610923" y="801117"/>
            <a:ext cx="2841927" cy="3039211"/>
          </a:xfrm>
          <a:prstGeom prst="rect">
            <a:avLst/>
          </a:prstGeom>
          <a:noFill/>
          <a:ln>
            <a:noFill/>
          </a:ln>
          <a:effectLst>
            <a:softEdge rad="63500"/>
          </a:effectLst>
          <a:extLst>
            <a:ext uri="{53640926-AAD7-44D8-BBD7-CCE9431645EC}">
              <a14:shadowObscured xmlns:a14="http://schemas.microsoft.com/office/drawing/2010/main"/>
            </a:ext>
          </a:extLst>
        </p:spPr>
      </p:pic>
      <p:pic>
        <p:nvPicPr>
          <p:cNvPr id="14" name="Picture 13" descr="C:\Users\Cazella\AppData\Local\Microsoft\Windows\INetCache\Content.Outlook\VU5WN3E6\IMG_0963.JPG"/>
          <p:cNvPicPr/>
          <p:nvPr/>
        </p:nvPicPr>
        <p:blipFill rotWithShape="1">
          <a:blip r:embed="rId3">
            <a:extLst>
              <a:ext uri="{28A0092B-C50C-407E-A947-70E740481C1C}">
                <a14:useLocalDpi xmlns:a14="http://schemas.microsoft.com/office/drawing/2010/main" val="0"/>
              </a:ext>
            </a:extLst>
          </a:blip>
          <a:srcRect l="14227" t="14363" r="25271" b="24535"/>
          <a:stretch/>
        </p:blipFill>
        <p:spPr bwMode="auto">
          <a:xfrm>
            <a:off x="8220681" y="740354"/>
            <a:ext cx="3395225" cy="3487901"/>
          </a:xfrm>
          <a:prstGeom prst="rect">
            <a:avLst/>
          </a:prstGeom>
          <a:noFill/>
          <a:ln>
            <a:noFill/>
          </a:ln>
          <a:effectLst>
            <a:softEdge rad="127000"/>
          </a:effectLst>
          <a:extLst>
            <a:ext uri="{53640926-AAD7-44D8-BBD7-CCE9431645EC}">
              <a14:shadowObscured xmlns:a14="http://schemas.microsoft.com/office/drawing/2010/main"/>
            </a:ext>
          </a:extLst>
        </p:spPr>
      </p:pic>
      <p:sp>
        <p:nvSpPr>
          <p:cNvPr id="15" name="TextBox 14"/>
          <p:cNvSpPr txBox="1"/>
          <p:nvPr/>
        </p:nvSpPr>
        <p:spPr>
          <a:xfrm>
            <a:off x="4395455" y="4314732"/>
            <a:ext cx="3730027" cy="369332"/>
          </a:xfrm>
          <a:prstGeom prst="rect">
            <a:avLst/>
          </a:prstGeom>
          <a:noFill/>
        </p:spPr>
        <p:txBody>
          <a:bodyPr wrap="square" rtlCol="0">
            <a:spAutoFit/>
          </a:bodyPr>
          <a:lstStyle/>
          <a:p>
            <a:r>
              <a:rPr lang="en-US" dirty="0"/>
              <a:t> Raised Garden Box Without Netting</a:t>
            </a:r>
          </a:p>
        </p:txBody>
      </p:sp>
      <p:sp>
        <p:nvSpPr>
          <p:cNvPr id="16" name="TextBox 15"/>
          <p:cNvSpPr txBox="1"/>
          <p:nvPr/>
        </p:nvSpPr>
        <p:spPr>
          <a:xfrm>
            <a:off x="8048474" y="4314732"/>
            <a:ext cx="4075919" cy="369332"/>
          </a:xfrm>
          <a:prstGeom prst="rect">
            <a:avLst/>
          </a:prstGeom>
          <a:noFill/>
        </p:spPr>
        <p:txBody>
          <a:bodyPr wrap="square" rtlCol="0">
            <a:spAutoFit/>
          </a:bodyPr>
          <a:lstStyle/>
          <a:p>
            <a:r>
              <a:rPr lang="en-US" dirty="0"/>
              <a:t>  Two Raised Garden Boxes With Netting </a:t>
            </a:r>
          </a:p>
        </p:txBody>
      </p:sp>
      <p:sp>
        <p:nvSpPr>
          <p:cNvPr id="2" name="TextBox 1"/>
          <p:cNvSpPr txBox="1"/>
          <p:nvPr/>
        </p:nvSpPr>
        <p:spPr>
          <a:xfrm>
            <a:off x="8264756" y="-461665"/>
            <a:ext cx="3743060" cy="923330"/>
          </a:xfrm>
          <a:prstGeom prst="rect">
            <a:avLst/>
          </a:prstGeom>
          <a:noFill/>
        </p:spPr>
        <p:txBody>
          <a:bodyPr wrap="square" rtlCol="0">
            <a:spAutoFit/>
          </a:bodyPr>
          <a:lstStyle/>
          <a:p>
            <a:r>
              <a:rPr lang="en-US" dirty="0"/>
              <a:t>This Garden Box is designed with a net to keep animals out of your garden. </a:t>
            </a:r>
          </a:p>
        </p:txBody>
      </p:sp>
    </p:spTree>
    <p:extLst>
      <p:ext uri="{BB962C8B-B14F-4D97-AF65-F5344CB8AC3E}">
        <p14:creationId xmlns:p14="http://schemas.microsoft.com/office/powerpoint/2010/main" val="138273333"/>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285" y="-1223081"/>
            <a:ext cx="12899572" cy="9039024"/>
          </a:xfrm>
          <a:prstGeom prst="rect">
            <a:avLst/>
          </a:prstGeom>
          <a:solidFill>
            <a:schemeClr val="accent6"/>
          </a:solidFill>
        </p:spPr>
        <p:txBody>
          <a:bodyPr wrap="square" rtlCol="0">
            <a:spAutoFit/>
          </a:bodyPr>
          <a:lstStyle/>
          <a:p>
            <a:endParaRPr lang="en-US" dirty="0"/>
          </a:p>
        </p:txBody>
      </p:sp>
      <p:sp>
        <p:nvSpPr>
          <p:cNvPr id="2" name="TextBox 1"/>
          <p:cNvSpPr txBox="1"/>
          <p:nvPr/>
        </p:nvSpPr>
        <p:spPr>
          <a:xfrm>
            <a:off x="-163286" y="153910"/>
            <a:ext cx="12222763" cy="2169825"/>
          </a:xfrm>
          <a:prstGeom prst="rect">
            <a:avLst/>
          </a:prstGeom>
          <a:solidFill>
            <a:schemeClr val="accent6"/>
          </a:solidFill>
        </p:spPr>
        <p:txBody>
          <a:bodyPr wrap="square" rtlCol="0">
            <a:spAutoFit/>
          </a:bodyPr>
          <a:lstStyle/>
          <a:p>
            <a:pPr algn="ctr"/>
            <a:r>
              <a:rPr lang="en-US" sz="4500" b="1" dirty="0">
                <a:solidFill>
                  <a:schemeClr val="accent6">
                    <a:lumMod val="50000"/>
                  </a:schemeClr>
                </a:solidFill>
                <a:latin typeface="AR JULIAN" panose="02000000000000000000" pitchFamily="2" charset="0"/>
              </a:rPr>
              <a:t>						Advantages </a:t>
            </a:r>
          </a:p>
          <a:p>
            <a:pPr algn="ctr"/>
            <a:r>
              <a:rPr lang="en-US" sz="4500" b="1" dirty="0">
                <a:solidFill>
                  <a:schemeClr val="accent6">
                    <a:lumMod val="50000"/>
                  </a:schemeClr>
                </a:solidFill>
                <a:latin typeface="AR JULIAN" panose="02000000000000000000" pitchFamily="2" charset="0"/>
              </a:rPr>
              <a:t>                                            of </a:t>
            </a:r>
          </a:p>
          <a:p>
            <a:pPr algn="ctr"/>
            <a:r>
              <a:rPr lang="en-US" sz="4500" b="1" dirty="0">
                <a:solidFill>
                  <a:schemeClr val="accent6">
                    <a:lumMod val="50000"/>
                  </a:schemeClr>
                </a:solidFill>
                <a:latin typeface="AR JULIAN" panose="02000000000000000000" pitchFamily="2" charset="0"/>
              </a:rPr>
              <a:t>                                               The Raised Garden Box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04" y="318655"/>
            <a:ext cx="4720417" cy="6346958"/>
          </a:xfrm>
          <a:prstGeom prst="rect">
            <a:avLst/>
          </a:prstGeom>
        </p:spPr>
      </p:pic>
      <p:sp>
        <p:nvSpPr>
          <p:cNvPr id="9" name="TextBox 8"/>
          <p:cNvSpPr txBox="1"/>
          <p:nvPr/>
        </p:nvSpPr>
        <p:spPr>
          <a:xfrm>
            <a:off x="6709486" y="2443005"/>
            <a:ext cx="4389036" cy="3877985"/>
          </a:xfrm>
          <a:prstGeom prst="rect">
            <a:avLst/>
          </a:prstGeom>
          <a:noFill/>
        </p:spPr>
        <p:txBody>
          <a:bodyPr wrap="square" rtlCol="0">
            <a:spAutoFit/>
          </a:bodyPr>
          <a:lstStyle/>
          <a:p>
            <a:pPr algn="ctr"/>
            <a:r>
              <a:rPr lang="en-US" sz="2400" dirty="0"/>
              <a:t>Soil analysis results are available</a:t>
            </a:r>
          </a:p>
          <a:p>
            <a:pPr algn="ctr"/>
            <a:endParaRPr lang="en-US" sz="2400" dirty="0"/>
          </a:p>
          <a:p>
            <a:pPr algn="ctr"/>
            <a:r>
              <a:rPr lang="en-US" sz="2400" dirty="0"/>
              <a:t>Gardening is a family tradition that has been passed down from generation to generation</a:t>
            </a:r>
          </a:p>
          <a:p>
            <a:pPr algn="ctr"/>
            <a:endParaRPr lang="en-US" sz="2400" dirty="0"/>
          </a:p>
          <a:p>
            <a:pPr algn="ctr"/>
            <a:r>
              <a:rPr lang="en-US" sz="2400" dirty="0"/>
              <a:t>During installation consultation is available</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863479955"/>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52" y="72428"/>
            <a:ext cx="12299922" cy="7333307"/>
          </a:xfrm>
          <a:prstGeom prst="rect">
            <a:avLst/>
          </a:prstGeom>
          <a:solidFill>
            <a:schemeClr val="accent6">
              <a:lumMod val="40000"/>
              <a:lumOff val="60000"/>
            </a:schemeClr>
          </a:solidFill>
          <a:ln w="57150">
            <a:solidFill>
              <a:schemeClr val="accent6">
                <a:lumMod val="75000"/>
              </a:schemeClr>
            </a:solidFill>
          </a:ln>
        </p:spPr>
        <p:txBody>
          <a:bodyPr wrap="square" rtlCol="0">
            <a:spAutoFit/>
          </a:bodyPr>
          <a:lstStyle/>
          <a:p>
            <a:endParaRPr lang="en-US" dirty="0"/>
          </a:p>
        </p:txBody>
      </p:sp>
      <p:sp>
        <p:nvSpPr>
          <p:cNvPr id="7" name="TextBox 6"/>
          <p:cNvSpPr txBox="1"/>
          <p:nvPr/>
        </p:nvSpPr>
        <p:spPr>
          <a:xfrm>
            <a:off x="0" y="379824"/>
            <a:ext cx="11869094" cy="1569660"/>
          </a:xfrm>
          <a:prstGeom prst="rect">
            <a:avLst/>
          </a:prstGeom>
          <a:noFill/>
        </p:spPr>
        <p:txBody>
          <a:bodyPr wrap="square" rtlCol="0">
            <a:spAutoFit/>
          </a:bodyPr>
          <a:lstStyle/>
          <a:p>
            <a:pPr algn="ctr"/>
            <a:r>
              <a:rPr lang="en-US" sz="4800" dirty="0">
                <a:solidFill>
                  <a:schemeClr val="accent6">
                    <a:lumMod val="50000"/>
                  </a:schemeClr>
                </a:solidFill>
                <a:latin typeface="AR JULIAN" panose="02000000000000000000" pitchFamily="2" charset="0"/>
              </a:rPr>
              <a:t> BENEFITS ASSOICATED WITH GROWING YOUR ON GARDEN</a:t>
            </a:r>
          </a:p>
        </p:txBody>
      </p:sp>
      <p:sp>
        <p:nvSpPr>
          <p:cNvPr id="8" name="TextBox 7"/>
          <p:cNvSpPr txBox="1"/>
          <p:nvPr/>
        </p:nvSpPr>
        <p:spPr>
          <a:xfrm>
            <a:off x="3856372" y="1832531"/>
            <a:ext cx="4775171" cy="5539978"/>
          </a:xfrm>
          <a:prstGeom prst="rect">
            <a:avLst/>
          </a:prstGeom>
          <a:noFill/>
          <a:ln>
            <a:noFill/>
          </a:ln>
        </p:spPr>
        <p:txBody>
          <a:bodyPr wrap="square" rtlCol="0">
            <a:spAutoFit/>
          </a:bodyPr>
          <a:lstStyle/>
          <a:p>
            <a:pPr marL="285750" indent="-285750">
              <a:buFont typeface="Wingdings" panose="05000000000000000000" pitchFamily="2" charset="2"/>
              <a:buChar char="q"/>
            </a:pPr>
            <a:r>
              <a:rPr lang="en-US" sz="2400" dirty="0"/>
              <a:t>Knowing what chemicals if any are added to your foods</a:t>
            </a:r>
          </a:p>
          <a:p>
            <a:endParaRPr lang="en-US" sz="2400" dirty="0"/>
          </a:p>
          <a:p>
            <a:pPr marL="285750" indent="-285750">
              <a:buFont typeface="Wingdings" panose="05000000000000000000" pitchFamily="2" charset="2"/>
              <a:buChar char="q"/>
            </a:pPr>
            <a:r>
              <a:rPr lang="en-US" sz="2400" dirty="0"/>
              <a:t>Self-grown fruits and vegetables are rich in nutrients, phytochemicals, anti-oxidants, vitamins and folate</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Save money on grocery</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Increase physical activity</a:t>
            </a:r>
          </a:p>
          <a:p>
            <a:endParaRPr lang="en-US" sz="2400" dirty="0"/>
          </a:p>
          <a:p>
            <a:pPr marL="285750" indent="-285750">
              <a:buFont typeface="Wingdings" panose="05000000000000000000" pitchFamily="2" charset="2"/>
              <a:buChar char="q"/>
            </a:pPr>
            <a:r>
              <a:rPr lang="en-US" sz="2400" dirty="0"/>
              <a:t>Healthier meals</a:t>
            </a:r>
          </a:p>
          <a:p>
            <a:endParaRPr lang="en-US" sz="2400" dirty="0"/>
          </a:p>
          <a:p>
            <a:pPr marL="285750" indent="-285750">
              <a:buFont typeface="Wingdings" panose="05000000000000000000" pitchFamily="2" charset="2"/>
              <a:buChar char="q"/>
            </a:pPr>
            <a:endParaRPr lang="en-US" dirty="0"/>
          </a:p>
        </p:txBody>
      </p:sp>
      <p:sp>
        <p:nvSpPr>
          <p:cNvPr id="18" name="TextBox 17"/>
          <p:cNvSpPr txBox="1"/>
          <p:nvPr/>
        </p:nvSpPr>
        <p:spPr>
          <a:xfrm>
            <a:off x="18120275" y="6491335"/>
            <a:ext cx="2987644" cy="2716040"/>
          </a:xfrm>
          <a:prstGeom prst="rect">
            <a:avLst/>
          </a:prstGeom>
          <a:noFill/>
        </p:spPr>
        <p:txBody>
          <a:bodyPr wrap="square" rtlCol="0">
            <a:spAutoFit/>
          </a:bodyPr>
          <a:lstStyle/>
          <a:p>
            <a:endParaRPr lang="en-US" dirty="0"/>
          </a:p>
        </p:txBody>
      </p:sp>
      <p:pic>
        <p:nvPicPr>
          <p:cNvPr id="2050" name="A47D3980-1A4E-4DBC-A4C1-EF4D2C041001" descr="A47D3980-1A4E-4DBC-A4C1-EF4D2C04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319" y="1552908"/>
            <a:ext cx="3237551" cy="2332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20" descr="C:\Users\Cazella\AppData\Local\Microsoft\Windows\INetCache\Content.Outlook\2K79VZFQ\image4 (003).jpeg"/>
          <p:cNvPicPr/>
          <p:nvPr/>
        </p:nvPicPr>
        <p:blipFill>
          <a:blip r:embed="rId3">
            <a:extLst>
              <a:ext uri="{28A0092B-C50C-407E-A947-70E740481C1C}">
                <a14:useLocalDpi xmlns:a14="http://schemas.microsoft.com/office/drawing/2010/main" val="0"/>
              </a:ext>
            </a:extLst>
          </a:blip>
          <a:srcRect/>
          <a:stretch>
            <a:fillRect/>
          </a:stretch>
        </p:blipFill>
        <p:spPr bwMode="auto">
          <a:xfrm>
            <a:off x="8645105" y="4109080"/>
            <a:ext cx="3417765" cy="2514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C:\Users\Cazella\AppData\Local\Microsoft\Windows\INetCache\Content.Outlook\WC9TS0HB\IMG_1032.JPG"/>
          <p:cNvPicPr/>
          <p:nvPr/>
        </p:nvPicPr>
        <p:blipFill>
          <a:blip r:embed="rId4">
            <a:extLst>
              <a:ext uri="{28A0092B-C50C-407E-A947-70E740481C1C}">
                <a14:useLocalDpi xmlns:a14="http://schemas.microsoft.com/office/drawing/2010/main" val="0"/>
              </a:ext>
            </a:extLst>
          </a:blip>
          <a:srcRect/>
          <a:stretch>
            <a:fillRect/>
          </a:stretch>
        </p:blipFill>
        <p:spPr bwMode="auto">
          <a:xfrm>
            <a:off x="419717" y="1849135"/>
            <a:ext cx="3056890" cy="236029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Picture 9" descr="cid:image001.jpg@01D3677B.EC6CADA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8607" y="4404511"/>
            <a:ext cx="3048000" cy="2286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081649970"/>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8566"/>
            <a:ext cx="12696539" cy="7990115"/>
          </a:xfrm>
          <a:prstGeom prst="rect">
            <a:avLst/>
          </a:prstGeom>
          <a:solidFill>
            <a:schemeClr val="accent6">
              <a:lumMod val="75000"/>
            </a:schemeClr>
          </a:solidFill>
          <a:ln w="57150">
            <a:solidFill>
              <a:schemeClr val="accent6">
                <a:lumMod val="50000"/>
              </a:schemeClr>
            </a:solidFill>
          </a:ln>
        </p:spPr>
        <p:txBody>
          <a:bodyPr wrap="square" rtlCol="0">
            <a:spAutoFit/>
          </a:bodyPr>
          <a:lstStyle/>
          <a:p>
            <a:endParaRPr lang="en-US" dirty="0"/>
          </a:p>
        </p:txBody>
      </p:sp>
      <p:sp>
        <p:nvSpPr>
          <p:cNvPr id="6" name="TextBox 5"/>
          <p:cNvSpPr txBox="1"/>
          <p:nvPr/>
        </p:nvSpPr>
        <p:spPr>
          <a:xfrm>
            <a:off x="516500" y="-359228"/>
            <a:ext cx="11496455" cy="1323439"/>
          </a:xfrm>
          <a:prstGeom prst="rect">
            <a:avLst/>
          </a:prstGeom>
          <a:noFill/>
          <a:ln w="12700">
            <a:noFill/>
          </a:ln>
        </p:spPr>
        <p:txBody>
          <a:bodyPr wrap="square" rtlCol="0">
            <a:spAutoFit/>
          </a:bodyPr>
          <a:lstStyle/>
          <a:p>
            <a:pPr algn="ctr"/>
            <a:r>
              <a:rPr lang="en-US" sz="8000" dirty="0">
                <a:ln w="19050">
                  <a:solidFill>
                    <a:schemeClr val="tx1"/>
                  </a:solidFill>
                </a:ln>
                <a:solidFill>
                  <a:schemeClr val="accent6">
                    <a:lumMod val="60000"/>
                    <a:lumOff val="40000"/>
                  </a:schemeClr>
                </a:solidFill>
                <a:latin typeface="AR JULIAN" panose="02000000000000000000" pitchFamily="2" charset="0"/>
              </a:rPr>
              <a:t>Let the process begin</a:t>
            </a:r>
          </a:p>
        </p:txBody>
      </p:sp>
      <p:sp>
        <p:nvSpPr>
          <p:cNvPr id="9" name="TextBox 8"/>
          <p:cNvSpPr txBox="1"/>
          <p:nvPr/>
        </p:nvSpPr>
        <p:spPr>
          <a:xfrm>
            <a:off x="582384" y="1018641"/>
            <a:ext cx="11364686" cy="1631216"/>
          </a:xfrm>
          <a:prstGeom prst="rect">
            <a:avLst/>
          </a:prstGeom>
          <a:solidFill>
            <a:schemeClr val="accent6">
              <a:lumMod val="60000"/>
              <a:lumOff val="40000"/>
            </a:schemeClr>
          </a:solidFill>
        </p:spPr>
        <p:txBody>
          <a:bodyPr wrap="square" rtlCol="0">
            <a:spAutoFit/>
          </a:bodyPr>
          <a:lstStyle/>
          <a:p>
            <a:pPr marL="342900" indent="-342900">
              <a:buFont typeface="Wingdings" panose="05000000000000000000" pitchFamily="2" charset="2"/>
              <a:buChar char="v"/>
            </a:pPr>
            <a:r>
              <a:rPr lang="en-US" sz="2000" b="1" dirty="0"/>
              <a:t>Decide if you want a Garden Box with or without netting.</a:t>
            </a:r>
          </a:p>
          <a:p>
            <a:pPr marL="342900" indent="-342900">
              <a:buFont typeface="Wingdings" panose="05000000000000000000" pitchFamily="2" charset="2"/>
              <a:buChar char="v"/>
            </a:pPr>
            <a:r>
              <a:rPr lang="en-US" sz="2000" b="1" dirty="0"/>
              <a:t>Decide where you want the box to be installed. (Lighting from the sun should be a key factor)</a:t>
            </a:r>
          </a:p>
          <a:p>
            <a:pPr marL="342900" indent="-342900">
              <a:buFont typeface="Wingdings" panose="05000000000000000000" pitchFamily="2" charset="2"/>
              <a:buChar char="v"/>
            </a:pPr>
            <a:r>
              <a:rPr lang="en-US" sz="2000" b="1" dirty="0"/>
              <a:t>Decide how many Garden Boxes you want installed.</a:t>
            </a:r>
          </a:p>
          <a:p>
            <a:pPr marL="342900" indent="-342900">
              <a:buFont typeface="Wingdings" panose="05000000000000000000" pitchFamily="2" charset="2"/>
              <a:buChar char="v"/>
            </a:pPr>
            <a:r>
              <a:rPr lang="en-US" sz="2000" b="1" dirty="0"/>
              <a:t>Schedule an appointment that will work for you and the owner.</a:t>
            </a:r>
          </a:p>
          <a:p>
            <a:endParaRPr lang="en-US" sz="2000" b="1" dirty="0"/>
          </a:p>
        </p:txBody>
      </p:sp>
      <p:sp>
        <p:nvSpPr>
          <p:cNvPr id="10" name="TextBox 9"/>
          <p:cNvSpPr txBox="1"/>
          <p:nvPr/>
        </p:nvSpPr>
        <p:spPr>
          <a:xfrm>
            <a:off x="555739" y="3066492"/>
            <a:ext cx="11391331" cy="954107"/>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v"/>
            </a:pPr>
            <a:r>
              <a:rPr lang="en-US" sz="2000" b="1" dirty="0"/>
              <a:t>Contact Owner:</a:t>
            </a:r>
            <a:r>
              <a:rPr lang="en-US" dirty="0"/>
              <a:t>	</a:t>
            </a:r>
            <a:r>
              <a:rPr lang="en-US" b="1" dirty="0"/>
              <a:t>Business Number</a:t>
            </a:r>
            <a:r>
              <a:rPr lang="en-US" dirty="0"/>
              <a:t>		</a:t>
            </a:r>
            <a:r>
              <a:rPr lang="en-US" b="1" dirty="0"/>
              <a:t>(843) 781-6268</a:t>
            </a:r>
          </a:p>
          <a:p>
            <a:r>
              <a:rPr lang="en-US" b="1" dirty="0"/>
              <a:t>			Email:      </a:t>
            </a:r>
            <a:r>
              <a:rPr lang="en-US" b="1" dirty="0">
                <a:hlinkClick r:id="rId2"/>
              </a:rPr>
              <a:t>simplygreengardenbox@gmail.com</a:t>
            </a:r>
            <a:endParaRPr lang="en-US" b="1" dirty="0"/>
          </a:p>
          <a:p>
            <a:r>
              <a:rPr lang="en-US" dirty="0"/>
              <a:t>			</a:t>
            </a:r>
            <a:r>
              <a:rPr lang="en-US" b="1" dirty="0"/>
              <a:t>Website: </a:t>
            </a:r>
            <a:r>
              <a:rPr lang="en-US" dirty="0"/>
              <a:t>SimplyGreenRaisedGardenBox.com</a:t>
            </a:r>
          </a:p>
        </p:txBody>
      </p:sp>
      <p:sp>
        <p:nvSpPr>
          <p:cNvPr id="7" name="TextBox 6"/>
          <p:cNvSpPr txBox="1"/>
          <p:nvPr/>
        </p:nvSpPr>
        <p:spPr>
          <a:xfrm>
            <a:off x="4680857" y="4437234"/>
            <a:ext cx="2614622" cy="369332"/>
          </a:xfrm>
          <a:prstGeom prst="rect">
            <a:avLst/>
          </a:prstGeom>
          <a:solidFill>
            <a:schemeClr val="accent6">
              <a:lumMod val="60000"/>
              <a:lumOff val="40000"/>
            </a:schemeClr>
          </a:solidFill>
        </p:spPr>
        <p:txBody>
          <a:bodyPr wrap="square" rtlCol="0">
            <a:spAutoFit/>
          </a:bodyPr>
          <a:lstStyle/>
          <a:p>
            <a:r>
              <a:rPr lang="en-US" b="1" dirty="0"/>
              <a:t> Select the configuration</a:t>
            </a:r>
          </a:p>
        </p:txBody>
      </p:sp>
      <p:pic>
        <p:nvPicPr>
          <p:cNvPr id="12" name="Picture 11" descr="C:\Users\Cazella\AppData\Local\Microsoft\Windows\INetCache\Content.Outlook\WC9TS0HB\IMG_1368.jpg"/>
          <p:cNvPicPr/>
          <p:nvPr/>
        </p:nvPicPr>
        <p:blipFill rotWithShape="1">
          <a:blip r:embed="rId3" cstate="print">
            <a:extLst>
              <a:ext uri="{28A0092B-C50C-407E-A947-70E740481C1C}">
                <a14:useLocalDpi xmlns:a14="http://schemas.microsoft.com/office/drawing/2010/main" val="0"/>
              </a:ext>
            </a:extLst>
          </a:blip>
          <a:srcRect t="5832" r="10966" b="7608"/>
          <a:stretch/>
        </p:blipFill>
        <p:spPr bwMode="auto">
          <a:xfrm>
            <a:off x="582384" y="5059913"/>
            <a:ext cx="2106386" cy="1700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Users\Cazella\AppData\Local\Microsoft\Windows\INetCache\Content.Outlook\WC9TS0HB\IMG_1365.jpg"/>
          <p:cNvPicPr/>
          <p:nvPr/>
        </p:nvPicPr>
        <p:blipFill rotWithShape="1">
          <a:blip r:embed="rId4">
            <a:extLst>
              <a:ext uri="{28A0092B-C50C-407E-A947-70E740481C1C}">
                <a14:useLocalDpi xmlns:a14="http://schemas.microsoft.com/office/drawing/2010/main" val="0"/>
              </a:ext>
            </a:extLst>
          </a:blip>
          <a:srcRect l="10440" t="1759" r="10707" b="14165"/>
          <a:stretch/>
        </p:blipFill>
        <p:spPr bwMode="auto">
          <a:xfrm>
            <a:off x="2786742" y="5069828"/>
            <a:ext cx="1796143" cy="1700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Picture 13" descr="C:\Users\Cazella\AppData\Local\Microsoft\Windows\INetCache\Content.Outlook\WC9TS0HB\IMG_100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0857" y="5059913"/>
            <a:ext cx="2046513" cy="1700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C:\Users\Cazella\AppData\Local\Microsoft\Windows\INetCache\Content.Outlook\WC9TS0HB\IMG_099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5344" y="5059914"/>
            <a:ext cx="1981198" cy="1700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C:\Users\Cazella\AppData\Local\Microsoft\Windows\INetCache\Content.Outlook\WC9TS0HB\IMG_0970.JPG"/>
          <p:cNvPicPr/>
          <p:nvPr/>
        </p:nvPicPr>
        <p:blipFill rotWithShape="1">
          <a:blip r:embed="rId7">
            <a:extLst>
              <a:ext uri="{28A0092B-C50C-407E-A947-70E740481C1C}">
                <a14:useLocalDpi xmlns:a14="http://schemas.microsoft.com/office/drawing/2010/main" val="0"/>
              </a:ext>
            </a:extLst>
          </a:blip>
          <a:srcRect t="11067" r="2059"/>
          <a:stretch/>
        </p:blipFill>
        <p:spPr bwMode="auto">
          <a:xfrm>
            <a:off x="8926287" y="5059914"/>
            <a:ext cx="3265713" cy="1719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5450828"/>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0" y="83124"/>
            <a:ext cx="12192000" cy="6604000"/>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endParaRPr lang="en-US" dirty="0"/>
          </a:p>
        </p:txBody>
      </p:sp>
      <p:pic>
        <p:nvPicPr>
          <p:cNvPr id="3" name="Picture 2" descr="C:\Users\Cazella\AppData\Local\Microsoft\Windows\INetCache\Content.Outlook\WC9TS0HB\IMG_0981.JPG"/>
          <p:cNvPicPr/>
          <p:nvPr/>
        </p:nvPicPr>
        <p:blipFill rotWithShape="1">
          <a:blip r:embed="rId2">
            <a:extLst>
              <a:ext uri="{28A0092B-C50C-407E-A947-70E740481C1C}">
                <a14:useLocalDpi xmlns:a14="http://schemas.microsoft.com/office/drawing/2010/main" val="0"/>
              </a:ext>
            </a:extLst>
          </a:blip>
          <a:srcRect l="4038" t="26183" r="1914" b="5819"/>
          <a:stretch/>
        </p:blipFill>
        <p:spPr bwMode="auto">
          <a:xfrm>
            <a:off x="5153904" y="1021746"/>
            <a:ext cx="3584043" cy="2996069"/>
          </a:xfrm>
          <a:prstGeom prst="rect">
            <a:avLst/>
          </a:prstGeom>
          <a:noFill/>
          <a:ln>
            <a:noFill/>
          </a:ln>
        </p:spPr>
      </p:pic>
      <p:pic>
        <p:nvPicPr>
          <p:cNvPr id="4" name="Picture 3" descr="C:\Users\Cazella\AppData\Local\Microsoft\Windows\INetCache\Content.Outlook\WC9TS0HB\IMG_0943.JPG"/>
          <p:cNvPicPr/>
          <p:nvPr/>
        </p:nvPicPr>
        <p:blipFill rotWithShape="1">
          <a:blip r:embed="rId3">
            <a:extLst>
              <a:ext uri="{28A0092B-C50C-407E-A947-70E740481C1C}">
                <a14:useLocalDpi xmlns:a14="http://schemas.microsoft.com/office/drawing/2010/main" val="0"/>
              </a:ext>
            </a:extLst>
          </a:blip>
          <a:srcRect l="26471" t="-86" r="32787" b="19816"/>
          <a:stretch/>
        </p:blipFill>
        <p:spPr bwMode="auto">
          <a:xfrm>
            <a:off x="73891" y="4017813"/>
            <a:ext cx="2076705" cy="2586187"/>
          </a:xfrm>
          <a:prstGeom prst="rect">
            <a:avLst/>
          </a:prstGeom>
          <a:noFill/>
          <a:ln>
            <a:noFill/>
          </a:ln>
        </p:spPr>
      </p:pic>
      <p:pic>
        <p:nvPicPr>
          <p:cNvPr id="7" name="Picture 6" descr="C:\Users\Cazella\AppData\Local\Microsoft\Windows\INetCache\Content.Outlook\WC9TS0HB\IMG_0963.JPG"/>
          <p:cNvPicPr/>
          <p:nvPr/>
        </p:nvPicPr>
        <p:blipFill>
          <a:blip r:embed="rId4">
            <a:extLst>
              <a:ext uri="{28A0092B-C50C-407E-A947-70E740481C1C}">
                <a14:useLocalDpi xmlns:a14="http://schemas.microsoft.com/office/drawing/2010/main" val="0"/>
              </a:ext>
            </a:extLst>
          </a:blip>
          <a:srcRect/>
          <a:stretch>
            <a:fillRect/>
          </a:stretch>
        </p:blipFill>
        <p:spPr bwMode="auto">
          <a:xfrm>
            <a:off x="9268156" y="3648364"/>
            <a:ext cx="2843420" cy="2955635"/>
          </a:xfrm>
          <a:prstGeom prst="rect">
            <a:avLst/>
          </a:prstGeom>
          <a:noFill/>
          <a:ln>
            <a:noFill/>
          </a:ln>
        </p:spPr>
      </p:pic>
      <p:sp>
        <p:nvSpPr>
          <p:cNvPr id="8" name="TextBox 7"/>
          <p:cNvSpPr txBox="1"/>
          <p:nvPr/>
        </p:nvSpPr>
        <p:spPr>
          <a:xfrm>
            <a:off x="6910" y="1229845"/>
            <a:ext cx="4888550" cy="2308324"/>
          </a:xfrm>
          <a:prstGeom prst="rect">
            <a:avLst/>
          </a:prstGeom>
          <a:noFill/>
        </p:spPr>
        <p:txBody>
          <a:bodyPr wrap="square" rtlCol="0">
            <a:spAutoFit/>
          </a:bodyPr>
          <a:lstStyle/>
          <a:p>
            <a:r>
              <a:rPr lang="en-US" dirty="0">
                <a:solidFill>
                  <a:schemeClr val="accent6">
                    <a:lumMod val="75000"/>
                  </a:schemeClr>
                </a:solidFill>
                <a:latin typeface="AR JULIAN" panose="02000000000000000000" pitchFamily="2" charset="0"/>
              </a:rPr>
              <a:t>     After your garden box has been installed, you are now ready to plant your stems or seeds.</a:t>
            </a:r>
          </a:p>
          <a:p>
            <a:pPr algn="ctr"/>
            <a:r>
              <a:rPr lang="en-US" dirty="0">
                <a:solidFill>
                  <a:schemeClr val="accent6">
                    <a:lumMod val="75000"/>
                  </a:schemeClr>
                </a:solidFill>
                <a:latin typeface="AR JULIAN" panose="02000000000000000000" pitchFamily="2" charset="0"/>
              </a:rPr>
              <a:t>     It is your responsibility to provide maintenance to your garden. Monitor the amount of sun your garden is receiving.   You may need to make necessary adjustments if your garden is receiving excessive sunlight.</a:t>
            </a:r>
          </a:p>
          <a:p>
            <a:endParaRPr lang="en-US" dirty="0">
              <a:solidFill>
                <a:schemeClr val="accent6">
                  <a:lumMod val="75000"/>
                </a:schemeClr>
              </a:solidFill>
              <a:latin typeface="AR JULIAN" panose="02000000000000000000" pitchFamily="2" charset="0"/>
            </a:endParaRPr>
          </a:p>
        </p:txBody>
      </p:sp>
      <p:sp>
        <p:nvSpPr>
          <p:cNvPr id="9" name="TextBox 8"/>
          <p:cNvSpPr txBox="1"/>
          <p:nvPr/>
        </p:nvSpPr>
        <p:spPr>
          <a:xfrm>
            <a:off x="0" y="190749"/>
            <a:ext cx="8432800" cy="830997"/>
          </a:xfrm>
          <a:prstGeom prst="rect">
            <a:avLst/>
          </a:prstGeom>
          <a:noFill/>
        </p:spPr>
        <p:txBody>
          <a:bodyPr wrap="square" rtlCol="0">
            <a:spAutoFit/>
          </a:bodyPr>
          <a:lstStyle/>
          <a:p>
            <a:pPr algn="ctr"/>
            <a:r>
              <a:rPr lang="en-US" sz="2400" b="1" dirty="0">
                <a:solidFill>
                  <a:schemeClr val="accent6">
                    <a:lumMod val="75000"/>
                  </a:schemeClr>
                </a:solidFill>
                <a:effectLst>
                  <a:glow rad="101600">
                    <a:schemeClr val="accent6">
                      <a:satMod val="175000"/>
                      <a:alpha val="40000"/>
                    </a:schemeClr>
                  </a:glow>
                </a:effectLst>
                <a:latin typeface="AR JULIAN" panose="02000000000000000000" pitchFamily="2" charset="0"/>
              </a:rPr>
              <a:t>You are now ready to plant your stems or seeds</a:t>
            </a:r>
          </a:p>
          <a:p>
            <a:pPr algn="ctr"/>
            <a:r>
              <a:rPr lang="en-US" sz="2400" b="1" dirty="0">
                <a:solidFill>
                  <a:schemeClr val="accent6">
                    <a:lumMod val="75000"/>
                  </a:schemeClr>
                </a:solidFill>
                <a:effectLst>
                  <a:glow rad="101600">
                    <a:schemeClr val="accent6">
                      <a:satMod val="175000"/>
                      <a:alpha val="40000"/>
                    </a:schemeClr>
                  </a:glow>
                </a:effectLst>
                <a:latin typeface="AR JULIAN" panose="02000000000000000000" pitchFamily="2" charset="0"/>
              </a:rPr>
              <a:t>and watch your garden grow</a:t>
            </a:r>
            <a:r>
              <a:rPr lang="en-US" sz="2400" b="1" dirty="0">
                <a:solidFill>
                  <a:schemeClr val="accent6">
                    <a:lumMod val="75000"/>
                  </a:schemeClr>
                </a:solidFill>
                <a:latin typeface="AR JULIAN" panose="02000000000000000000" pitchFamily="2" charset="0"/>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55119" y="4008719"/>
            <a:ext cx="2776028" cy="2619965"/>
          </a:xfrm>
          <a:prstGeom prst="rect">
            <a:avLst/>
          </a:prstGeom>
        </p:spPr>
      </p:pic>
      <p:pic>
        <p:nvPicPr>
          <p:cNvPr id="11" name="Picture 10" descr="C:\Users\Cazella\AppData\Local\Microsoft\Windows\INetCache\Content.Outlook\WC9TS0HB\IMG_1246.JPG"/>
          <p:cNvPicPr/>
          <p:nvPr/>
        </p:nvPicPr>
        <p:blipFill rotWithShape="1">
          <a:blip r:embed="rId6">
            <a:extLst>
              <a:ext uri="{28A0092B-C50C-407E-A947-70E740481C1C}">
                <a14:useLocalDpi xmlns:a14="http://schemas.microsoft.com/office/drawing/2010/main" val="0"/>
              </a:ext>
            </a:extLst>
          </a:blip>
          <a:srcRect l="16829" t="3204" r="16017"/>
          <a:stretch/>
        </p:blipFill>
        <p:spPr bwMode="auto">
          <a:xfrm>
            <a:off x="8742470" y="64654"/>
            <a:ext cx="3394298" cy="3953159"/>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147" y="4082467"/>
            <a:ext cx="4301322" cy="2546217"/>
          </a:xfrm>
          <a:prstGeom prst="rect">
            <a:avLst/>
          </a:prstGeom>
        </p:spPr>
      </p:pic>
    </p:spTree>
    <p:extLst>
      <p:ext uri="{BB962C8B-B14F-4D97-AF65-F5344CB8AC3E}">
        <p14:creationId xmlns:p14="http://schemas.microsoft.com/office/powerpoint/2010/main" val="3484666737"/>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2000" cy="6770254"/>
          </a:xfrm>
          <a:prstGeom prst="rect">
            <a:avLst/>
          </a:prstGeom>
          <a:solidFill>
            <a:schemeClr val="accent6">
              <a:lumMod val="40000"/>
              <a:lumOff val="60000"/>
            </a:schemeClr>
          </a:solidFill>
        </p:spPr>
        <p:txBody>
          <a:bodyPr wrap="square" rtlCol="0">
            <a:spAutoFit/>
          </a:bodyPr>
          <a:lstStyle/>
          <a:p>
            <a:endParaRPr lang="en-US" dirty="0"/>
          </a:p>
        </p:txBody>
      </p:sp>
      <p:sp>
        <p:nvSpPr>
          <p:cNvPr id="2" name="TextBox 1"/>
          <p:cNvSpPr txBox="1"/>
          <p:nvPr/>
        </p:nvSpPr>
        <p:spPr>
          <a:xfrm>
            <a:off x="110836" y="267854"/>
            <a:ext cx="11610110" cy="646331"/>
          </a:xfrm>
          <a:prstGeom prst="rect">
            <a:avLst/>
          </a:prstGeom>
          <a:noFill/>
        </p:spPr>
        <p:txBody>
          <a:bodyPr wrap="square" rtlCol="0">
            <a:spAutoFit/>
          </a:bodyPr>
          <a:lstStyle/>
          <a:p>
            <a:pPr algn="ctr"/>
            <a:r>
              <a:rPr lang="en-US" sz="3600" dirty="0">
                <a:solidFill>
                  <a:schemeClr val="accent6">
                    <a:lumMod val="75000"/>
                  </a:schemeClr>
                </a:solidFill>
                <a:latin typeface="Times New Roman" panose="02020603050405020304" pitchFamily="18" charset="0"/>
                <a:cs typeface="Times New Roman" panose="02020603050405020304" pitchFamily="18" charset="0"/>
              </a:rPr>
              <a:t>RESULTS  OF  EXSISTING  GARDEN  BOXES</a:t>
            </a:r>
          </a:p>
        </p:txBody>
      </p:sp>
      <p:pic>
        <p:nvPicPr>
          <p:cNvPr id="4" name="Picture 3" descr="C:\Users\Cazella\AppData\Local\Microsoft\Windows\INetCache\Content.Outlook\WC9TS0HB\IMG_0967.JPG"/>
          <p:cNvPicPr/>
          <p:nvPr/>
        </p:nvPicPr>
        <p:blipFill>
          <a:blip r:embed="rId2">
            <a:extLst>
              <a:ext uri="{28A0092B-C50C-407E-A947-70E740481C1C}">
                <a14:useLocalDpi xmlns:a14="http://schemas.microsoft.com/office/drawing/2010/main" val="0"/>
              </a:ext>
            </a:extLst>
          </a:blip>
          <a:srcRect/>
          <a:stretch>
            <a:fillRect/>
          </a:stretch>
        </p:blipFill>
        <p:spPr bwMode="auto">
          <a:xfrm>
            <a:off x="109252" y="961213"/>
            <a:ext cx="4859912" cy="2821289"/>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2" y="3782504"/>
            <a:ext cx="3840601" cy="28804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9853" y="3793031"/>
            <a:ext cx="4442706" cy="288045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6509" y="821821"/>
            <a:ext cx="5165957" cy="2960682"/>
          </a:xfrm>
          <a:prstGeom prst="rect">
            <a:avLst/>
          </a:prstGeom>
        </p:spPr>
      </p:pic>
      <p:pic>
        <p:nvPicPr>
          <p:cNvPr id="12" name="Picture 11" descr="C:\Users\Cazella\AppData\Local\Microsoft\Windows\INetCache\Content.Outlook\WC9TS0HB\IMG_1018.JPG"/>
          <p:cNvPicPr/>
          <p:nvPr/>
        </p:nvPicPr>
        <p:blipFill rotWithShape="1">
          <a:blip r:embed="rId6">
            <a:extLst>
              <a:ext uri="{28A0092B-C50C-407E-A947-70E740481C1C}">
                <a14:useLocalDpi xmlns:a14="http://schemas.microsoft.com/office/drawing/2010/main" val="0"/>
              </a:ext>
            </a:extLst>
          </a:blip>
          <a:srcRect t="20355" b="14675"/>
          <a:stretch/>
        </p:blipFill>
        <p:spPr bwMode="auto">
          <a:xfrm rot="10800000">
            <a:off x="8392558" y="3782502"/>
            <a:ext cx="3709907" cy="2901507"/>
          </a:xfrm>
          <a:prstGeom prst="rect">
            <a:avLst/>
          </a:prstGeom>
          <a:noFill/>
          <a:ln>
            <a:noFill/>
          </a:ln>
        </p:spPr>
      </p:pic>
    </p:spTree>
    <p:extLst>
      <p:ext uri="{BB962C8B-B14F-4D97-AF65-F5344CB8AC3E}">
        <p14:creationId xmlns:p14="http://schemas.microsoft.com/office/powerpoint/2010/main" val="2505514166"/>
      </p:ext>
    </p:extLst>
  </p:cSld>
  <p:clrMapOvr>
    <a:masterClrMapping/>
  </p:clrMapOvr>
  <mc:AlternateContent xmlns:mc="http://schemas.openxmlformats.org/markup-compatibility/2006" xmlns:p14="http://schemas.microsoft.com/office/powerpoint/2010/main">
    <mc:Choice Requires="p14">
      <p:transition p14:dur="250" advClick="0" advTm="60000">
        <p:cover dir="r"/>
      </p:transition>
    </mc:Choice>
    <mc:Fallback xmlns="">
      <p:transition advClick="0" advTm="60000">
        <p:cover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2744</TotalTime>
  <Words>341</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 JULIAN</vt:lpstr>
      <vt:lpstr>Arial</vt:lpstr>
      <vt:lpstr>Calibri</vt:lpstr>
      <vt:lpstr>Calibri Light</vt:lpstr>
      <vt:lpstr>Times New Roman</vt:lpstr>
      <vt:lpstr>Wingdings</vt:lpstr>
      <vt:lpstr>Office Theme</vt:lpstr>
      <vt:lpstr>   SIMPLY GREEN RAISED        GARDEN BOX</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SIMPLY GREEN GARDEN BOX</dc:title>
  <dc:creator>Cazella George-Morgan</dc:creator>
  <cp:lastModifiedBy>Carl Green</cp:lastModifiedBy>
  <cp:revision>81</cp:revision>
  <dcterms:created xsi:type="dcterms:W3CDTF">2017-10-31T16:32:37Z</dcterms:created>
  <dcterms:modified xsi:type="dcterms:W3CDTF">2019-02-22T21:58:11Z</dcterms:modified>
</cp:coreProperties>
</file>